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68" r:id="rId4"/>
    <p:sldId id="258" r:id="rId5"/>
    <p:sldId id="263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CA8F9E-4801-4902-9915-FE29917E339C}" type="doc">
      <dgm:prSet loTypeId="urn:microsoft.com/office/officeart/2005/8/layout/default" loCatId="Inbo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077F65-3AE7-4FC1-BCE1-8ACA7BCA6C83}">
      <dgm:prSet custT="1"/>
      <dgm:spPr/>
      <dgm:t>
        <a:bodyPr/>
        <a:lstStyle/>
        <a:p>
          <a:r>
            <a:rPr lang="en-US" sz="2000" dirty="0"/>
            <a:t>PJM Forecasting methodology creates a barrier</a:t>
          </a:r>
        </a:p>
      </dgm:t>
    </dgm:pt>
    <dgm:pt modelId="{9490ED65-6F85-41C2-A559-56E735AF28EE}" type="parTrans" cxnId="{42FA9F5A-E124-416E-80F0-725BF03CD5DC}">
      <dgm:prSet/>
      <dgm:spPr/>
      <dgm:t>
        <a:bodyPr/>
        <a:lstStyle/>
        <a:p>
          <a:endParaRPr lang="en-US"/>
        </a:p>
      </dgm:t>
    </dgm:pt>
    <dgm:pt modelId="{8F946BF4-2EF1-482A-BC94-DFB5942561E3}" type="sibTrans" cxnId="{42FA9F5A-E124-416E-80F0-725BF03CD5DC}">
      <dgm:prSet/>
      <dgm:spPr/>
      <dgm:t>
        <a:bodyPr/>
        <a:lstStyle/>
        <a:p>
          <a:endParaRPr lang="en-US"/>
        </a:p>
      </dgm:t>
    </dgm:pt>
    <dgm:pt modelId="{D95C50E6-4533-46AF-B13B-4F2C49E2CC5E}">
      <dgm:prSet custT="1"/>
      <dgm:spPr/>
      <dgm:t>
        <a:bodyPr/>
        <a:lstStyle/>
        <a:p>
          <a:r>
            <a:rPr lang="en-US" sz="2000" dirty="0"/>
            <a:t>Is</a:t>
          </a:r>
          <a:r>
            <a:rPr lang="en-US" sz="2000" baseline="0" dirty="0"/>
            <a:t>  DR a (high) priority for PJM?</a:t>
          </a:r>
          <a:endParaRPr lang="en-US" sz="2000" dirty="0"/>
        </a:p>
      </dgm:t>
    </dgm:pt>
    <dgm:pt modelId="{A35027CA-AD9A-4CE9-ADB7-52BE17F4C3A9}" type="parTrans" cxnId="{6BFFA118-8689-45EF-AC97-DF55FAC0FBCE}">
      <dgm:prSet/>
      <dgm:spPr/>
      <dgm:t>
        <a:bodyPr/>
        <a:lstStyle/>
        <a:p>
          <a:endParaRPr lang="en-US"/>
        </a:p>
      </dgm:t>
    </dgm:pt>
    <dgm:pt modelId="{2A333758-4CA8-45EE-9C06-1433A650BE43}" type="sibTrans" cxnId="{6BFFA118-8689-45EF-AC97-DF55FAC0FBCE}">
      <dgm:prSet/>
      <dgm:spPr/>
      <dgm:t>
        <a:bodyPr/>
        <a:lstStyle/>
        <a:p>
          <a:endParaRPr lang="en-US"/>
        </a:p>
      </dgm:t>
    </dgm:pt>
    <dgm:pt modelId="{74F206ED-2C35-4081-A1F0-7F42FC341C47}">
      <dgm:prSet custT="1"/>
      <dgm:spPr/>
      <dgm:t>
        <a:bodyPr/>
        <a:lstStyle/>
        <a:p>
          <a:r>
            <a:rPr lang="en-US" sz="2000" dirty="0"/>
            <a:t>PJM has proposed new barriers to the PRD opportunity</a:t>
          </a:r>
        </a:p>
      </dgm:t>
    </dgm:pt>
    <dgm:pt modelId="{4CF176E6-87BC-41D5-A984-80B74D0DE589}" type="parTrans" cxnId="{30982A2F-1657-4C55-AD1E-A6B6DF7EF6D9}">
      <dgm:prSet/>
      <dgm:spPr/>
      <dgm:t>
        <a:bodyPr/>
        <a:lstStyle/>
        <a:p>
          <a:endParaRPr lang="en-US"/>
        </a:p>
      </dgm:t>
    </dgm:pt>
    <dgm:pt modelId="{4D1E31AB-EF14-4632-9018-E269D65805B6}" type="sibTrans" cxnId="{30982A2F-1657-4C55-AD1E-A6B6DF7EF6D9}">
      <dgm:prSet/>
      <dgm:spPr/>
      <dgm:t>
        <a:bodyPr/>
        <a:lstStyle/>
        <a:p>
          <a:endParaRPr lang="en-US"/>
        </a:p>
      </dgm:t>
    </dgm:pt>
    <dgm:pt modelId="{1C0AE458-8BFB-44DD-8D6D-357B64C136E8}">
      <dgm:prSet custT="1"/>
      <dgm:spPr/>
      <dgm:t>
        <a:bodyPr/>
        <a:lstStyle/>
        <a:p>
          <a:r>
            <a:rPr lang="en-US" sz="2000" dirty="0"/>
            <a:t>PJM is a summer peaking region that does not value AC resources</a:t>
          </a:r>
        </a:p>
      </dgm:t>
    </dgm:pt>
    <dgm:pt modelId="{EE6ADA10-05FD-4B56-9AF4-81159C8BFF9F}" type="parTrans" cxnId="{6D7165F5-24B4-47E0-AD65-8FFF6DA9BAF5}">
      <dgm:prSet/>
      <dgm:spPr/>
      <dgm:t>
        <a:bodyPr/>
        <a:lstStyle/>
        <a:p>
          <a:endParaRPr lang="en-US"/>
        </a:p>
      </dgm:t>
    </dgm:pt>
    <dgm:pt modelId="{FC3AB3A0-25CD-4AEC-9F2B-F71356A7EA89}" type="sibTrans" cxnId="{6D7165F5-24B4-47E0-AD65-8FFF6DA9BAF5}">
      <dgm:prSet/>
      <dgm:spPr/>
      <dgm:t>
        <a:bodyPr/>
        <a:lstStyle/>
        <a:p>
          <a:endParaRPr lang="en-US"/>
        </a:p>
      </dgm:t>
    </dgm:pt>
    <dgm:pt modelId="{8438D861-6E31-45D5-8E51-679E6B1ED338}">
      <dgm:prSet custT="1"/>
      <dgm:spPr/>
      <dgm:t>
        <a:bodyPr/>
        <a:lstStyle/>
        <a:p>
          <a:r>
            <a:rPr lang="en-US" sz="1400" dirty="0"/>
            <a:t>Typical retail market realities create inherit barriers</a:t>
          </a:r>
        </a:p>
      </dgm:t>
    </dgm:pt>
    <dgm:pt modelId="{0653C373-26A8-46C1-A9FF-9C7779B3CB76}" type="parTrans" cxnId="{D254085A-BAF1-44EF-8BAA-88BA3D559FC7}">
      <dgm:prSet/>
      <dgm:spPr/>
      <dgm:t>
        <a:bodyPr/>
        <a:lstStyle/>
        <a:p>
          <a:endParaRPr lang="en-US"/>
        </a:p>
      </dgm:t>
    </dgm:pt>
    <dgm:pt modelId="{62EDE5FD-FB04-491C-A36A-E8E0693119CC}" type="sibTrans" cxnId="{D254085A-BAF1-44EF-8BAA-88BA3D559FC7}">
      <dgm:prSet/>
      <dgm:spPr/>
      <dgm:t>
        <a:bodyPr/>
        <a:lstStyle/>
        <a:p>
          <a:endParaRPr lang="en-US"/>
        </a:p>
      </dgm:t>
    </dgm:pt>
    <dgm:pt modelId="{1EF20FAD-447C-4C77-AED1-49D08A247700}">
      <dgm:prSet custT="1"/>
      <dgm:spPr/>
      <dgm:t>
        <a:bodyPr/>
        <a:lstStyle/>
        <a:p>
          <a:r>
            <a:rPr lang="en-US" sz="1400" dirty="0"/>
            <a:t>Many utilities have perverse incentives for DR</a:t>
          </a:r>
        </a:p>
      </dgm:t>
    </dgm:pt>
    <dgm:pt modelId="{C205DEF4-4590-466C-81E3-36774CE78A75}" type="parTrans" cxnId="{86303631-42D6-4396-92DD-67ABF1A3F01B}">
      <dgm:prSet/>
      <dgm:spPr/>
      <dgm:t>
        <a:bodyPr/>
        <a:lstStyle/>
        <a:p>
          <a:endParaRPr lang="en-US"/>
        </a:p>
      </dgm:t>
    </dgm:pt>
    <dgm:pt modelId="{064F1C96-D165-41A9-AD8B-24AA60AA931F}" type="sibTrans" cxnId="{86303631-42D6-4396-92DD-67ABF1A3F01B}">
      <dgm:prSet/>
      <dgm:spPr/>
      <dgm:t>
        <a:bodyPr/>
        <a:lstStyle/>
        <a:p>
          <a:endParaRPr lang="en-US"/>
        </a:p>
      </dgm:t>
    </dgm:pt>
    <dgm:pt modelId="{4737D4E6-377A-4050-AEBF-41618114526A}">
      <dgm:prSet custT="1"/>
      <dgm:spPr/>
      <dgm:t>
        <a:bodyPr/>
        <a:lstStyle/>
        <a:p>
          <a:r>
            <a:rPr lang="en-US" sz="1400" dirty="0"/>
            <a:t>Utilities are not focused on DR</a:t>
          </a:r>
        </a:p>
      </dgm:t>
    </dgm:pt>
    <dgm:pt modelId="{86BF6017-F6B1-49B8-89B8-A15E8F37B7D4}" type="parTrans" cxnId="{B0E79BA3-BC22-41B8-AB87-D1AF1FEDBAE7}">
      <dgm:prSet/>
      <dgm:spPr/>
      <dgm:t>
        <a:bodyPr/>
        <a:lstStyle/>
        <a:p>
          <a:endParaRPr lang="en-US"/>
        </a:p>
      </dgm:t>
    </dgm:pt>
    <dgm:pt modelId="{A08920F0-C852-4070-A979-01927FC9CA09}" type="sibTrans" cxnId="{B0E79BA3-BC22-41B8-AB87-D1AF1FEDBAE7}">
      <dgm:prSet/>
      <dgm:spPr/>
      <dgm:t>
        <a:bodyPr/>
        <a:lstStyle/>
        <a:p>
          <a:endParaRPr lang="en-US"/>
        </a:p>
      </dgm:t>
    </dgm:pt>
    <dgm:pt modelId="{83FE6671-C2E8-40EA-BB93-E6FFD6144B4D}">
      <dgm:prSet custT="1"/>
      <dgm:spPr/>
      <dgm:t>
        <a:bodyPr/>
        <a:lstStyle/>
        <a:p>
          <a:r>
            <a:rPr lang="en-US" sz="2000" dirty="0"/>
            <a:t>Electric prices are low!</a:t>
          </a:r>
        </a:p>
      </dgm:t>
    </dgm:pt>
    <dgm:pt modelId="{6A10425A-E1CE-40BF-A6F3-1DFD2219A7A3}" type="parTrans" cxnId="{E982954C-1ACD-40A9-98D4-247D2AAAAF59}">
      <dgm:prSet/>
      <dgm:spPr/>
      <dgm:t>
        <a:bodyPr/>
        <a:lstStyle/>
        <a:p>
          <a:endParaRPr lang="en-US"/>
        </a:p>
      </dgm:t>
    </dgm:pt>
    <dgm:pt modelId="{881458D8-7593-4866-ABDC-E3C5D539C147}" type="sibTrans" cxnId="{E982954C-1ACD-40A9-98D4-247D2AAAAF59}">
      <dgm:prSet/>
      <dgm:spPr/>
      <dgm:t>
        <a:bodyPr/>
        <a:lstStyle/>
        <a:p>
          <a:endParaRPr lang="en-US"/>
        </a:p>
      </dgm:t>
    </dgm:pt>
    <dgm:pt modelId="{0974240C-151E-4DDA-8745-7B32A7A3F9C4}">
      <dgm:prSet custT="1"/>
      <dgm:spPr/>
      <dgm:t>
        <a:bodyPr/>
        <a:lstStyle/>
        <a:p>
          <a:r>
            <a:rPr lang="en-US" sz="2000" dirty="0"/>
            <a:t>Customers do not have the right incentives to participate</a:t>
          </a:r>
        </a:p>
      </dgm:t>
    </dgm:pt>
    <dgm:pt modelId="{2E9AF604-959E-4F0E-96E6-B429E4D070EE}" type="parTrans" cxnId="{348440AA-2AA0-4CC9-B15D-CBFD0F1EF136}">
      <dgm:prSet/>
      <dgm:spPr/>
      <dgm:t>
        <a:bodyPr/>
        <a:lstStyle/>
        <a:p>
          <a:endParaRPr lang="en-US"/>
        </a:p>
      </dgm:t>
    </dgm:pt>
    <dgm:pt modelId="{D3D2F73F-F2AC-49A0-91EF-3675D5B9C2F8}" type="sibTrans" cxnId="{348440AA-2AA0-4CC9-B15D-CBFD0F1EF136}">
      <dgm:prSet/>
      <dgm:spPr/>
      <dgm:t>
        <a:bodyPr/>
        <a:lstStyle/>
        <a:p>
          <a:endParaRPr lang="en-US"/>
        </a:p>
      </dgm:t>
    </dgm:pt>
    <dgm:pt modelId="{F354AA35-47D5-4257-8C7B-40CF0EBBD7EF}">
      <dgm:prSet/>
      <dgm:spPr/>
      <dgm:t>
        <a:bodyPr/>
        <a:lstStyle/>
        <a:p>
          <a:r>
            <a:rPr lang="en-US" dirty="0"/>
            <a:t>(My) Conclusion – This is not a customer problem this is an industry/RTO problem….  </a:t>
          </a:r>
        </a:p>
      </dgm:t>
    </dgm:pt>
    <dgm:pt modelId="{6A14F6C2-5D6E-4AD5-9857-ECBA0C1289A9}" type="parTrans" cxnId="{5F4F2713-0078-44E1-8437-3611D7294FE8}">
      <dgm:prSet/>
      <dgm:spPr/>
      <dgm:t>
        <a:bodyPr/>
        <a:lstStyle/>
        <a:p>
          <a:endParaRPr lang="en-US"/>
        </a:p>
      </dgm:t>
    </dgm:pt>
    <dgm:pt modelId="{24C333FE-67CD-41B4-A963-7425F35D34F6}" type="sibTrans" cxnId="{5F4F2713-0078-44E1-8437-3611D7294FE8}">
      <dgm:prSet/>
      <dgm:spPr/>
      <dgm:t>
        <a:bodyPr/>
        <a:lstStyle/>
        <a:p>
          <a:endParaRPr lang="en-US"/>
        </a:p>
      </dgm:t>
    </dgm:pt>
    <dgm:pt modelId="{C5968250-780C-408C-B646-9B3CEA54F811}" type="pres">
      <dgm:prSet presAssocID="{28CA8F9E-4801-4902-9915-FE29917E339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04EFE2-049D-4E09-A228-8978F02F9F0E}" type="pres">
      <dgm:prSet presAssocID="{43077F65-3AE7-4FC1-BCE1-8ACA7BCA6C83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3F3E4B-15D1-429C-A03F-D854E7466BF4}" type="pres">
      <dgm:prSet presAssocID="{8F946BF4-2EF1-482A-BC94-DFB5942561E3}" presName="sibTrans" presStyleCnt="0"/>
      <dgm:spPr/>
    </dgm:pt>
    <dgm:pt modelId="{7410E7B1-D7A2-47F5-B390-254B9299ACC9}" type="pres">
      <dgm:prSet presAssocID="{D95C50E6-4533-46AF-B13B-4F2C49E2CC5E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DE3742-BC2B-4751-9C0D-A98431996633}" type="pres">
      <dgm:prSet presAssocID="{2A333758-4CA8-45EE-9C06-1433A650BE43}" presName="sibTrans" presStyleCnt="0"/>
      <dgm:spPr/>
    </dgm:pt>
    <dgm:pt modelId="{3CA97AA7-E285-4AFE-806A-82E5734E181B}" type="pres">
      <dgm:prSet presAssocID="{74F206ED-2C35-4081-A1F0-7F42FC341C47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3D9652-8AD7-4EB7-B473-CE512B7261EE}" type="pres">
      <dgm:prSet presAssocID="{4D1E31AB-EF14-4632-9018-E269D65805B6}" presName="sibTrans" presStyleCnt="0"/>
      <dgm:spPr/>
    </dgm:pt>
    <dgm:pt modelId="{51C079F9-8BD2-477A-920C-08631BE87CB0}" type="pres">
      <dgm:prSet presAssocID="{1C0AE458-8BFB-44DD-8D6D-357B64C136E8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B4F1D4-37EB-4046-B5DB-8D9E7CFC351D}" type="pres">
      <dgm:prSet presAssocID="{FC3AB3A0-25CD-4AEC-9F2B-F71356A7EA89}" presName="sibTrans" presStyleCnt="0"/>
      <dgm:spPr/>
    </dgm:pt>
    <dgm:pt modelId="{65252521-AB8D-4CB0-A06A-6C6962BDD67D}" type="pres">
      <dgm:prSet presAssocID="{8438D861-6E31-45D5-8E51-679E6B1ED338}" presName="node" presStyleLbl="node1" presStyleIdx="4" presStyleCnt="8" custScaleY="1126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046568-CB2C-46BC-B973-9470A15D25BD}" type="pres">
      <dgm:prSet presAssocID="{62EDE5FD-FB04-491C-A36A-E8E0693119CC}" presName="sibTrans" presStyleCnt="0"/>
      <dgm:spPr/>
    </dgm:pt>
    <dgm:pt modelId="{1ADC8A99-6026-42F9-AB9E-62679E72C2AE}" type="pres">
      <dgm:prSet presAssocID="{83FE6671-C2E8-40EA-BB93-E6FFD6144B4D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8DEE0D-2BA1-4829-A0AB-E7128681F5C0}" type="pres">
      <dgm:prSet presAssocID="{881458D8-7593-4866-ABDC-E3C5D539C147}" presName="sibTrans" presStyleCnt="0"/>
      <dgm:spPr/>
    </dgm:pt>
    <dgm:pt modelId="{54E029EF-5ADB-466A-B3BB-BCC1DD286004}" type="pres">
      <dgm:prSet presAssocID="{0974240C-151E-4DDA-8745-7B32A7A3F9C4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F0984D-C6E7-43BF-BD30-DAFAF88A5C7A}" type="pres">
      <dgm:prSet presAssocID="{D3D2F73F-F2AC-49A0-91EF-3675D5B9C2F8}" presName="sibTrans" presStyleCnt="0"/>
      <dgm:spPr/>
    </dgm:pt>
    <dgm:pt modelId="{12B1671C-46D6-41C3-8D6F-3040327C0748}" type="pres">
      <dgm:prSet presAssocID="{F354AA35-47D5-4257-8C7B-40CF0EBBD7E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FA9F5A-E124-416E-80F0-725BF03CD5DC}" srcId="{28CA8F9E-4801-4902-9915-FE29917E339C}" destId="{43077F65-3AE7-4FC1-BCE1-8ACA7BCA6C83}" srcOrd="0" destOrd="0" parTransId="{9490ED65-6F85-41C2-A559-56E735AF28EE}" sibTransId="{8F946BF4-2EF1-482A-BC94-DFB5942561E3}"/>
    <dgm:cxn modelId="{AD9A21F8-F135-496F-973B-47A8F5A47F32}" type="presOf" srcId="{4737D4E6-377A-4050-AEBF-41618114526A}" destId="{65252521-AB8D-4CB0-A06A-6C6962BDD67D}" srcOrd="0" destOrd="2" presId="urn:microsoft.com/office/officeart/2005/8/layout/default"/>
    <dgm:cxn modelId="{86303631-42D6-4396-92DD-67ABF1A3F01B}" srcId="{8438D861-6E31-45D5-8E51-679E6B1ED338}" destId="{1EF20FAD-447C-4C77-AED1-49D08A247700}" srcOrd="0" destOrd="0" parTransId="{C205DEF4-4590-466C-81E3-36774CE78A75}" sibTransId="{064F1C96-D165-41A9-AD8B-24AA60AA931F}"/>
    <dgm:cxn modelId="{6BFFA118-8689-45EF-AC97-DF55FAC0FBCE}" srcId="{28CA8F9E-4801-4902-9915-FE29917E339C}" destId="{D95C50E6-4533-46AF-B13B-4F2C49E2CC5E}" srcOrd="1" destOrd="0" parTransId="{A35027CA-AD9A-4CE9-ADB7-52BE17F4C3A9}" sibTransId="{2A333758-4CA8-45EE-9C06-1433A650BE43}"/>
    <dgm:cxn modelId="{FAE20764-B751-4A20-923E-8B850A5E6C6C}" type="presOf" srcId="{0974240C-151E-4DDA-8745-7B32A7A3F9C4}" destId="{54E029EF-5ADB-466A-B3BB-BCC1DD286004}" srcOrd="0" destOrd="0" presId="urn:microsoft.com/office/officeart/2005/8/layout/default"/>
    <dgm:cxn modelId="{E92655CC-EA58-4D98-848E-64304879CF3F}" type="presOf" srcId="{74F206ED-2C35-4081-A1F0-7F42FC341C47}" destId="{3CA97AA7-E285-4AFE-806A-82E5734E181B}" srcOrd="0" destOrd="0" presId="urn:microsoft.com/office/officeart/2005/8/layout/default"/>
    <dgm:cxn modelId="{A45CD051-C6C6-499B-9E44-2F7B25203263}" type="presOf" srcId="{1EF20FAD-447C-4C77-AED1-49D08A247700}" destId="{65252521-AB8D-4CB0-A06A-6C6962BDD67D}" srcOrd="0" destOrd="1" presId="urn:microsoft.com/office/officeart/2005/8/layout/default"/>
    <dgm:cxn modelId="{B58EA7BF-B353-42C1-AB23-F591847E70A6}" type="presOf" srcId="{83FE6671-C2E8-40EA-BB93-E6FFD6144B4D}" destId="{1ADC8A99-6026-42F9-AB9E-62679E72C2AE}" srcOrd="0" destOrd="0" presId="urn:microsoft.com/office/officeart/2005/8/layout/default"/>
    <dgm:cxn modelId="{2CD916B9-A7C5-4B3C-8286-CCB8A4D1074D}" type="presOf" srcId="{1C0AE458-8BFB-44DD-8D6D-357B64C136E8}" destId="{51C079F9-8BD2-477A-920C-08631BE87CB0}" srcOrd="0" destOrd="0" presId="urn:microsoft.com/office/officeart/2005/8/layout/default"/>
    <dgm:cxn modelId="{6D7165F5-24B4-47E0-AD65-8FFF6DA9BAF5}" srcId="{28CA8F9E-4801-4902-9915-FE29917E339C}" destId="{1C0AE458-8BFB-44DD-8D6D-357B64C136E8}" srcOrd="3" destOrd="0" parTransId="{EE6ADA10-05FD-4B56-9AF4-81159C8BFF9F}" sibTransId="{FC3AB3A0-25CD-4AEC-9F2B-F71356A7EA89}"/>
    <dgm:cxn modelId="{2C07B5D7-89AA-42F0-94A2-D71BBF5A3716}" type="presOf" srcId="{D95C50E6-4533-46AF-B13B-4F2C49E2CC5E}" destId="{7410E7B1-D7A2-47F5-B390-254B9299ACC9}" srcOrd="0" destOrd="0" presId="urn:microsoft.com/office/officeart/2005/8/layout/default"/>
    <dgm:cxn modelId="{F8AC0A55-9C12-4970-824B-D8C45853514D}" type="presOf" srcId="{F354AA35-47D5-4257-8C7B-40CF0EBBD7EF}" destId="{12B1671C-46D6-41C3-8D6F-3040327C0748}" srcOrd="0" destOrd="0" presId="urn:microsoft.com/office/officeart/2005/8/layout/default"/>
    <dgm:cxn modelId="{348440AA-2AA0-4CC9-B15D-CBFD0F1EF136}" srcId="{28CA8F9E-4801-4902-9915-FE29917E339C}" destId="{0974240C-151E-4DDA-8745-7B32A7A3F9C4}" srcOrd="6" destOrd="0" parTransId="{2E9AF604-959E-4F0E-96E6-B429E4D070EE}" sibTransId="{D3D2F73F-F2AC-49A0-91EF-3675D5B9C2F8}"/>
    <dgm:cxn modelId="{E982954C-1ACD-40A9-98D4-247D2AAAAF59}" srcId="{28CA8F9E-4801-4902-9915-FE29917E339C}" destId="{83FE6671-C2E8-40EA-BB93-E6FFD6144B4D}" srcOrd="5" destOrd="0" parTransId="{6A10425A-E1CE-40BF-A6F3-1DFD2219A7A3}" sibTransId="{881458D8-7593-4866-ABDC-E3C5D539C147}"/>
    <dgm:cxn modelId="{97A4E408-EE67-4EA7-84F5-2967AE569EE6}" type="presOf" srcId="{43077F65-3AE7-4FC1-BCE1-8ACA7BCA6C83}" destId="{C704EFE2-049D-4E09-A228-8978F02F9F0E}" srcOrd="0" destOrd="0" presId="urn:microsoft.com/office/officeart/2005/8/layout/default"/>
    <dgm:cxn modelId="{D254085A-BAF1-44EF-8BAA-88BA3D559FC7}" srcId="{28CA8F9E-4801-4902-9915-FE29917E339C}" destId="{8438D861-6E31-45D5-8E51-679E6B1ED338}" srcOrd="4" destOrd="0" parTransId="{0653C373-26A8-46C1-A9FF-9C7779B3CB76}" sibTransId="{62EDE5FD-FB04-491C-A36A-E8E0693119CC}"/>
    <dgm:cxn modelId="{B0E79BA3-BC22-41B8-AB87-D1AF1FEDBAE7}" srcId="{8438D861-6E31-45D5-8E51-679E6B1ED338}" destId="{4737D4E6-377A-4050-AEBF-41618114526A}" srcOrd="1" destOrd="0" parTransId="{86BF6017-F6B1-49B8-89B8-A15E8F37B7D4}" sibTransId="{A08920F0-C852-4070-A979-01927FC9CA09}"/>
    <dgm:cxn modelId="{6190B970-36B5-4FC5-9AFC-720142DAA8DB}" type="presOf" srcId="{8438D861-6E31-45D5-8E51-679E6B1ED338}" destId="{65252521-AB8D-4CB0-A06A-6C6962BDD67D}" srcOrd="0" destOrd="0" presId="urn:microsoft.com/office/officeart/2005/8/layout/default"/>
    <dgm:cxn modelId="{30982A2F-1657-4C55-AD1E-A6B6DF7EF6D9}" srcId="{28CA8F9E-4801-4902-9915-FE29917E339C}" destId="{74F206ED-2C35-4081-A1F0-7F42FC341C47}" srcOrd="2" destOrd="0" parTransId="{4CF176E6-87BC-41D5-A984-80B74D0DE589}" sibTransId="{4D1E31AB-EF14-4632-9018-E269D65805B6}"/>
    <dgm:cxn modelId="{5F4F2713-0078-44E1-8437-3611D7294FE8}" srcId="{28CA8F9E-4801-4902-9915-FE29917E339C}" destId="{F354AA35-47D5-4257-8C7B-40CF0EBBD7EF}" srcOrd="7" destOrd="0" parTransId="{6A14F6C2-5D6E-4AD5-9857-ECBA0C1289A9}" sibTransId="{24C333FE-67CD-41B4-A963-7425F35D34F6}"/>
    <dgm:cxn modelId="{9D084035-87A7-4FB3-9A3D-1C9CE74C57EF}" type="presOf" srcId="{28CA8F9E-4801-4902-9915-FE29917E339C}" destId="{C5968250-780C-408C-B646-9B3CEA54F811}" srcOrd="0" destOrd="0" presId="urn:microsoft.com/office/officeart/2005/8/layout/default"/>
    <dgm:cxn modelId="{A9836196-F1C9-4170-9316-E0D2D141B098}" type="presParOf" srcId="{C5968250-780C-408C-B646-9B3CEA54F811}" destId="{C704EFE2-049D-4E09-A228-8978F02F9F0E}" srcOrd="0" destOrd="0" presId="urn:microsoft.com/office/officeart/2005/8/layout/default"/>
    <dgm:cxn modelId="{6C61E13C-D631-4C38-AF13-802B447732A3}" type="presParOf" srcId="{C5968250-780C-408C-B646-9B3CEA54F811}" destId="{BE3F3E4B-15D1-429C-A03F-D854E7466BF4}" srcOrd="1" destOrd="0" presId="urn:microsoft.com/office/officeart/2005/8/layout/default"/>
    <dgm:cxn modelId="{2CDC984B-B51D-40CC-A714-2E917492E88B}" type="presParOf" srcId="{C5968250-780C-408C-B646-9B3CEA54F811}" destId="{7410E7B1-D7A2-47F5-B390-254B9299ACC9}" srcOrd="2" destOrd="0" presId="urn:microsoft.com/office/officeart/2005/8/layout/default"/>
    <dgm:cxn modelId="{D0555ECF-9DFA-4A48-9D84-51C9B463B9C7}" type="presParOf" srcId="{C5968250-780C-408C-B646-9B3CEA54F811}" destId="{75DE3742-BC2B-4751-9C0D-A98431996633}" srcOrd="3" destOrd="0" presId="urn:microsoft.com/office/officeart/2005/8/layout/default"/>
    <dgm:cxn modelId="{DB9660AF-822D-4E42-9908-D640E7B8C7C6}" type="presParOf" srcId="{C5968250-780C-408C-B646-9B3CEA54F811}" destId="{3CA97AA7-E285-4AFE-806A-82E5734E181B}" srcOrd="4" destOrd="0" presId="urn:microsoft.com/office/officeart/2005/8/layout/default"/>
    <dgm:cxn modelId="{9976220D-B64E-497F-AA64-39F2EABFFB3E}" type="presParOf" srcId="{C5968250-780C-408C-B646-9B3CEA54F811}" destId="{F03D9652-8AD7-4EB7-B473-CE512B7261EE}" srcOrd="5" destOrd="0" presId="urn:microsoft.com/office/officeart/2005/8/layout/default"/>
    <dgm:cxn modelId="{F9F2D3B8-6211-44F8-8D88-207A3234927E}" type="presParOf" srcId="{C5968250-780C-408C-B646-9B3CEA54F811}" destId="{51C079F9-8BD2-477A-920C-08631BE87CB0}" srcOrd="6" destOrd="0" presId="urn:microsoft.com/office/officeart/2005/8/layout/default"/>
    <dgm:cxn modelId="{451AB4CF-EBEA-4956-8712-FE6C9D286B1E}" type="presParOf" srcId="{C5968250-780C-408C-B646-9B3CEA54F811}" destId="{15B4F1D4-37EB-4046-B5DB-8D9E7CFC351D}" srcOrd="7" destOrd="0" presId="urn:microsoft.com/office/officeart/2005/8/layout/default"/>
    <dgm:cxn modelId="{B2F526BC-94CA-43CC-B1B8-E6E00B0EBC23}" type="presParOf" srcId="{C5968250-780C-408C-B646-9B3CEA54F811}" destId="{65252521-AB8D-4CB0-A06A-6C6962BDD67D}" srcOrd="8" destOrd="0" presId="urn:microsoft.com/office/officeart/2005/8/layout/default"/>
    <dgm:cxn modelId="{103CD201-7069-44A1-A5F4-CF4A19AA92DD}" type="presParOf" srcId="{C5968250-780C-408C-B646-9B3CEA54F811}" destId="{B1046568-CB2C-46BC-B973-9470A15D25BD}" srcOrd="9" destOrd="0" presId="urn:microsoft.com/office/officeart/2005/8/layout/default"/>
    <dgm:cxn modelId="{EF8C8B0A-7FC3-4CE9-AC89-3CE115ECD5C4}" type="presParOf" srcId="{C5968250-780C-408C-B646-9B3CEA54F811}" destId="{1ADC8A99-6026-42F9-AB9E-62679E72C2AE}" srcOrd="10" destOrd="0" presId="urn:microsoft.com/office/officeart/2005/8/layout/default"/>
    <dgm:cxn modelId="{F2F79B16-CC41-43B5-9CB2-58E04C037E57}" type="presParOf" srcId="{C5968250-780C-408C-B646-9B3CEA54F811}" destId="{DC8DEE0D-2BA1-4829-A0AB-E7128681F5C0}" srcOrd="11" destOrd="0" presId="urn:microsoft.com/office/officeart/2005/8/layout/default"/>
    <dgm:cxn modelId="{EB95AA4D-7DE2-46A5-BE2A-0CC80720CB43}" type="presParOf" srcId="{C5968250-780C-408C-B646-9B3CEA54F811}" destId="{54E029EF-5ADB-466A-B3BB-BCC1DD286004}" srcOrd="12" destOrd="0" presId="urn:microsoft.com/office/officeart/2005/8/layout/default"/>
    <dgm:cxn modelId="{2478C4D5-3762-4BDC-93C4-92F93C9037C5}" type="presParOf" srcId="{C5968250-780C-408C-B646-9B3CEA54F811}" destId="{2DF0984D-C6E7-43BF-BD30-DAFAF88A5C7A}" srcOrd="13" destOrd="0" presId="urn:microsoft.com/office/officeart/2005/8/layout/default"/>
    <dgm:cxn modelId="{B9E0F7D1-BBD2-4104-868A-06697A8F1D51}" type="presParOf" srcId="{C5968250-780C-408C-B646-9B3CEA54F811}" destId="{12B1671C-46D6-41C3-8D6F-3040327C0748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04EFE2-049D-4E09-A228-8978F02F9F0E}">
      <dsp:nvSpPr>
        <dsp:cNvPr id="0" name=""/>
        <dsp:cNvSpPr/>
      </dsp:nvSpPr>
      <dsp:spPr>
        <a:xfrm>
          <a:off x="3080" y="395922"/>
          <a:ext cx="2444055" cy="14664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PJM Forecasting methodology creates a barrier</a:t>
          </a:r>
        </a:p>
      </dsp:txBody>
      <dsp:txXfrm>
        <a:off x="3080" y="395922"/>
        <a:ext cx="2444055" cy="1466433"/>
      </dsp:txXfrm>
    </dsp:sp>
    <dsp:sp modelId="{7410E7B1-D7A2-47F5-B390-254B9299ACC9}">
      <dsp:nvSpPr>
        <dsp:cNvPr id="0" name=""/>
        <dsp:cNvSpPr/>
      </dsp:nvSpPr>
      <dsp:spPr>
        <a:xfrm>
          <a:off x="2691541" y="395922"/>
          <a:ext cx="2444055" cy="1466433"/>
        </a:xfrm>
        <a:prstGeom prst="rect">
          <a:avLst/>
        </a:prstGeom>
        <a:solidFill>
          <a:schemeClr val="accent2">
            <a:hueOff val="-207909"/>
            <a:satOff val="-11990"/>
            <a:lumOff val="12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Is</a:t>
          </a:r>
          <a:r>
            <a:rPr lang="en-US" sz="2000" kern="1200" baseline="0" dirty="0"/>
            <a:t>  DR a (high) priority for PJM?</a:t>
          </a:r>
          <a:endParaRPr lang="en-US" sz="2000" kern="1200" dirty="0"/>
        </a:p>
      </dsp:txBody>
      <dsp:txXfrm>
        <a:off x="2691541" y="395922"/>
        <a:ext cx="2444055" cy="1466433"/>
      </dsp:txXfrm>
    </dsp:sp>
    <dsp:sp modelId="{3CA97AA7-E285-4AFE-806A-82E5734E181B}">
      <dsp:nvSpPr>
        <dsp:cNvPr id="0" name=""/>
        <dsp:cNvSpPr/>
      </dsp:nvSpPr>
      <dsp:spPr>
        <a:xfrm>
          <a:off x="5380002" y="395922"/>
          <a:ext cx="2444055" cy="1466433"/>
        </a:xfrm>
        <a:prstGeom prst="rect">
          <a:avLst/>
        </a:prstGeom>
        <a:solidFill>
          <a:schemeClr val="accent2">
            <a:hueOff val="-415818"/>
            <a:satOff val="-23979"/>
            <a:lumOff val="24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PJM has proposed new barriers to the PRD opportunity</a:t>
          </a:r>
        </a:p>
      </dsp:txBody>
      <dsp:txXfrm>
        <a:off x="5380002" y="395922"/>
        <a:ext cx="2444055" cy="1466433"/>
      </dsp:txXfrm>
    </dsp:sp>
    <dsp:sp modelId="{51C079F9-8BD2-477A-920C-08631BE87CB0}">
      <dsp:nvSpPr>
        <dsp:cNvPr id="0" name=""/>
        <dsp:cNvSpPr/>
      </dsp:nvSpPr>
      <dsp:spPr>
        <a:xfrm>
          <a:off x="8068463" y="395922"/>
          <a:ext cx="2444055" cy="1466433"/>
        </a:xfrm>
        <a:prstGeom prst="rect">
          <a:avLst/>
        </a:prstGeom>
        <a:solidFill>
          <a:schemeClr val="accent2">
            <a:hueOff val="-623727"/>
            <a:satOff val="-35969"/>
            <a:lumOff val="36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PJM is a summer peaking region that does not value AC resources</a:t>
          </a:r>
        </a:p>
      </dsp:txBody>
      <dsp:txXfrm>
        <a:off x="8068463" y="395922"/>
        <a:ext cx="2444055" cy="1466433"/>
      </dsp:txXfrm>
    </dsp:sp>
    <dsp:sp modelId="{65252521-AB8D-4CB0-A06A-6C6962BDD67D}">
      <dsp:nvSpPr>
        <dsp:cNvPr id="0" name=""/>
        <dsp:cNvSpPr/>
      </dsp:nvSpPr>
      <dsp:spPr>
        <a:xfrm>
          <a:off x="3080" y="2106760"/>
          <a:ext cx="2444055" cy="1651805"/>
        </a:xfrm>
        <a:prstGeom prst="rect">
          <a:avLst/>
        </a:prstGeom>
        <a:solidFill>
          <a:schemeClr val="accent2">
            <a:hueOff val="-831636"/>
            <a:satOff val="-47959"/>
            <a:lumOff val="49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Typical retail market realities create inherit barriers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Many utilities have perverse incentives for DR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Utilities are not focused on DR</a:t>
          </a:r>
        </a:p>
      </dsp:txBody>
      <dsp:txXfrm>
        <a:off x="3080" y="2106760"/>
        <a:ext cx="2444055" cy="1651805"/>
      </dsp:txXfrm>
    </dsp:sp>
    <dsp:sp modelId="{1ADC8A99-6026-42F9-AB9E-62679E72C2AE}">
      <dsp:nvSpPr>
        <dsp:cNvPr id="0" name=""/>
        <dsp:cNvSpPr/>
      </dsp:nvSpPr>
      <dsp:spPr>
        <a:xfrm>
          <a:off x="2691541" y="2199446"/>
          <a:ext cx="2444055" cy="1466433"/>
        </a:xfrm>
        <a:prstGeom prst="rect">
          <a:avLst/>
        </a:prstGeom>
        <a:solidFill>
          <a:schemeClr val="accent2">
            <a:hueOff val="-1039545"/>
            <a:satOff val="-59949"/>
            <a:lumOff val="61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Electric prices are low!</a:t>
          </a:r>
        </a:p>
      </dsp:txBody>
      <dsp:txXfrm>
        <a:off x="2691541" y="2199446"/>
        <a:ext cx="2444055" cy="1466433"/>
      </dsp:txXfrm>
    </dsp:sp>
    <dsp:sp modelId="{54E029EF-5ADB-466A-B3BB-BCC1DD286004}">
      <dsp:nvSpPr>
        <dsp:cNvPr id="0" name=""/>
        <dsp:cNvSpPr/>
      </dsp:nvSpPr>
      <dsp:spPr>
        <a:xfrm>
          <a:off x="5380002" y="2199446"/>
          <a:ext cx="2444055" cy="1466433"/>
        </a:xfrm>
        <a:prstGeom prst="rect">
          <a:avLst/>
        </a:prstGeom>
        <a:solidFill>
          <a:schemeClr val="accent2">
            <a:hueOff val="-1247454"/>
            <a:satOff val="-71938"/>
            <a:lumOff val="73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Customers do not have the right incentives to participate</a:t>
          </a:r>
        </a:p>
      </dsp:txBody>
      <dsp:txXfrm>
        <a:off x="5380002" y="2199446"/>
        <a:ext cx="2444055" cy="1466433"/>
      </dsp:txXfrm>
    </dsp:sp>
    <dsp:sp modelId="{12B1671C-46D6-41C3-8D6F-3040327C0748}">
      <dsp:nvSpPr>
        <dsp:cNvPr id="0" name=""/>
        <dsp:cNvSpPr/>
      </dsp:nvSpPr>
      <dsp:spPr>
        <a:xfrm>
          <a:off x="8068463" y="2199446"/>
          <a:ext cx="2444055" cy="146643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(My) Conclusion – This is not a customer problem this is an industry/RTO problem….  </a:t>
          </a:r>
        </a:p>
      </dsp:txBody>
      <dsp:txXfrm>
        <a:off x="8068463" y="2199446"/>
        <a:ext cx="2444055" cy="1466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C25CD-B5B3-8842-BB3B-81672B4DD44E}" type="datetimeFigureOut">
              <a:rPr lang="en-US" smtClean="0"/>
              <a:t>9/25/17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51C6C-AB77-8749-A3C4-8B53A2C1D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19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E354FE-61F6-49D3-8F5E-B2356BB56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66489C7-2402-4CE3-9F38-A6AE17A747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87DA91-628D-487F-9ED5-FC9C63B35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2145-CD6C-41C0-9468-C947371443FB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6678D9-D855-4C3A-9F8C-DDDC13D24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DFF671-682B-47D9-BFB6-CACC9CFC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029A-6AB7-407B-ABC0-4F5ED419F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2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D728B5-CCAE-4AFC-8C15-F8F68CC22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E92065F-1BC5-4F03-AB9C-239468C82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0CD87A-471C-4D23-8FCC-8B83B5CAD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2145-CD6C-41C0-9468-C947371443FB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C36792-923B-4483-982B-00026AAC5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7626F9-44BF-462B-A82C-311F998CC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029A-6AB7-407B-ABC0-4F5ED419F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3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F0DE4DE-62E4-457A-AC48-60677E28A2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53992DD-955C-4453-8E72-F04E1A95F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423564-C513-4BA0-BFF1-736E15D36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2145-CD6C-41C0-9468-C947371443FB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75C3BB-621B-4754-8E02-744FDC621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DCCB72-ACCD-4411-AC8C-B8835BB3C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029A-6AB7-407B-ABC0-4F5ED419F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8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B12091-3549-47A5-8BC3-A2683CBC8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36541B-03DC-4CBD-A1C1-4FBEE8AAC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A64916-5AAE-4780-B348-E2E509220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2145-CD6C-41C0-9468-C947371443FB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87E4DF-1486-40A6-83FA-7800C884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D662B7-B32F-4441-837C-52C025AD2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029A-6AB7-407B-ABC0-4F5ED419F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0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692CDE-A9FF-4B0C-8A82-D2C9C6460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8239DE-BD70-4690-9232-E39AA30CF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8F3B49-B4D5-4082-A4FA-63AF46ACF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2145-CD6C-41C0-9468-C947371443FB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E0DCBD-6CD5-4E66-B58A-F1C305EB4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A22351-943F-4F29-AEBC-AA81CB9CE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029A-6AB7-407B-ABC0-4F5ED419F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15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3F532D-1792-44DC-B277-402539B45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200B8B-38E9-45FE-A392-166782ABEC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83AA89B-D249-44C1-9E74-E792480C1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B860655-080E-4819-9044-2D296D0ED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2145-CD6C-41C0-9468-C947371443FB}" type="datetimeFigureOut">
              <a:rPr lang="en-US" smtClean="0"/>
              <a:t>9/25/17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ABB0EB2-7B32-44B9-B17A-F1CABCD47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4D4EDAE-2C58-4C0E-9AB3-934431F18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029A-6AB7-407B-ABC0-4F5ED419F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41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8A3908-921F-494B-8491-85B124E85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11BC0E0-0FD5-46D3-B229-B10C3F8EA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99B98A5-2821-44DD-93D8-239B38438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1E54970-79F8-414F-9E96-C44BB4140F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64395DA-DD70-4001-AC73-C76C2A2CE0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C75BDEA-70C9-406A-9E88-117D23F3D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2145-CD6C-41C0-9468-C947371443FB}" type="datetimeFigureOut">
              <a:rPr lang="en-US" smtClean="0"/>
              <a:t>9/25/17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628743E-17D8-48E6-AD37-098D5830F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9AF7D77-AC11-40D4-B485-1DFF2F472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029A-6AB7-407B-ABC0-4F5ED419F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5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2B5AEF-F2C8-4DFC-9ED8-DF6DBF841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ECF0926-9075-4082-B653-3483434AD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2145-CD6C-41C0-9468-C947371443FB}" type="datetimeFigureOut">
              <a:rPr lang="en-US" smtClean="0"/>
              <a:t>9/25/17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6C1B30A-15BB-4B32-9751-88311AB31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AE5C060-1D7F-456B-8923-80CC4CF09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029A-6AB7-407B-ABC0-4F5ED419F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27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D45E499-78A9-4C78-A0B0-5A424576B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2145-CD6C-41C0-9468-C947371443FB}" type="datetimeFigureOut">
              <a:rPr lang="en-US" smtClean="0"/>
              <a:t>9/25/17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DF37293-ADD4-41B6-83F9-7F40F6E6C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F4B54AE-5655-40B4-B336-43E6C69A1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029A-6AB7-407B-ABC0-4F5ED419F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4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75610C-C8B8-4411-A2AE-3480A54D5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1C3ABE-A2C5-4DFA-A7E2-6746668DC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9D47EF0-B9A4-4988-AD02-FFC407A7F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79932E2-3275-4E16-A080-F535FD111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2145-CD6C-41C0-9468-C947371443FB}" type="datetimeFigureOut">
              <a:rPr lang="en-US" smtClean="0"/>
              <a:t>9/25/17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EFD6FAF-8BC8-479F-A658-DE88F21A0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8493B4C-57FC-4E37-8BB9-25650D62A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029A-6AB7-407B-ABC0-4F5ED419F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5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8738EB-6D8B-4A4B-B04F-1B7269BB8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B0DB7EC-7100-41B4-9019-DAD79416E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A725B1C-8E04-4B80-A55E-80F0894A1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467E0C-42E0-47BC-BFFA-94E1A0173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2145-CD6C-41C0-9468-C947371443FB}" type="datetimeFigureOut">
              <a:rPr lang="en-US" smtClean="0"/>
              <a:t>9/25/17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3386C24-66DF-49EF-A92D-C9158C341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0E29910-B7DC-4268-8FC9-837BE0D9A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029A-6AB7-407B-ABC0-4F5ED419F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88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0110482-4D91-4FA5-A62B-47E6E657D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AF04148-097F-4DCC-9E01-3C7F7120B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EFE525-12B0-4EB7-B2AE-B5C4DF70A8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F2145-CD6C-41C0-9468-C947371443FB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65E83F-33F8-44D2-BA0B-A611F105D3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9FE17C-04FC-4DEF-9029-899CE08241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0029A-6AB7-407B-ABC0-4F5ED419F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4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F9EB9F2-07E2-4D64-BBD8-BB5B217F121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F0C57C7C-DFE9-4A1E-B7A9-DF40E63366B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70FB12-F41F-4910-9A61-3C57645DB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en-US" sz="5400">
                <a:solidFill>
                  <a:schemeClr val="tx1">
                    <a:lumMod val="85000"/>
                    <a:lumOff val="15000"/>
                  </a:schemeClr>
                </a:solidFill>
              </a:rPr>
              <a:t>The Future of Dynamic Pricing, Responsive Demand, and Demand Response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7871B02-49B5-4C44-BC8A-E675CD4F4E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257" y="965198"/>
            <a:ext cx="2707937" cy="4927602"/>
          </a:xfrm>
        </p:spPr>
        <p:txBody>
          <a:bodyPr anchor="ctr">
            <a:normAutofit/>
          </a:bodyPr>
          <a:lstStyle/>
          <a:p>
            <a:pPr algn="r"/>
            <a:r>
              <a:rPr lang="en-US" sz="2000">
                <a:solidFill>
                  <a:schemeClr val="accent1"/>
                </a:solidFill>
              </a:rPr>
              <a:t>Greg Poulos</a:t>
            </a:r>
          </a:p>
          <a:p>
            <a:pPr algn="r"/>
            <a:r>
              <a:rPr lang="en-US" sz="2000">
                <a:solidFill>
                  <a:schemeClr val="accent1"/>
                </a:solidFill>
              </a:rPr>
              <a:t>Executive Director,</a:t>
            </a:r>
          </a:p>
          <a:p>
            <a:pPr algn="r"/>
            <a:r>
              <a:rPr lang="en-US" sz="2000">
                <a:solidFill>
                  <a:schemeClr val="accent1"/>
                </a:solidFill>
              </a:rPr>
              <a:t>Consumer Advocates of the PJM States, Inc.</a:t>
            </a:r>
          </a:p>
        </p:txBody>
      </p:sp>
    </p:spTree>
    <p:extLst>
      <p:ext uri="{BB962C8B-B14F-4D97-AF65-F5344CB8AC3E}">
        <p14:creationId xmlns:p14="http://schemas.microsoft.com/office/powerpoint/2010/main" val="3871433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AA5B62-8B3D-4310-ACF4-878810CCF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PJM’s DR Whitepaper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882A30-80FD-4B93-AAA2-276FF7580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 dirty="0"/>
              <a:t>Consumer response to price is essential to efficient and competitive market outcomes, a principle that holds as true for wholesale electricity markets as any other markets. </a:t>
            </a:r>
            <a:r>
              <a:rPr lang="en-US" sz="2200" b="1" i="1" dirty="0"/>
              <a:t>The more that demand actively participates in electricity markets, the more competitive and robust the market results</a:t>
            </a:r>
            <a:r>
              <a:rPr lang="en-US" sz="2200" dirty="0"/>
              <a:t>. Additionally, demand response (DR), if visible and dependable, has proven to be a valuable operational tool that assists in maintaining reliability both for real-time grid stability and long-term resource adequacy.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*PJM’s Demand Response Strategy Whitepaper, June 28, 2017, Executive Summary (emphasis added)  </a:t>
            </a:r>
          </a:p>
        </p:txBody>
      </p:sp>
    </p:spTree>
    <p:extLst>
      <p:ext uri="{BB962C8B-B14F-4D97-AF65-F5344CB8AC3E}">
        <p14:creationId xmlns:p14="http://schemas.microsoft.com/office/powerpoint/2010/main" val="3436647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E399A47-5FFA-4842-91AB-C1DE4C10F8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0"/>
            <a:ext cx="12192000" cy="676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134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0DF90E-6BAD-4E82-8FDF-717C9A35737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xmlns="" id="{13DCC859-0434-4BB8-B6C5-09C88AE698F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xmlns="" id="{08E7ACFB-B791-4C23-8B17-013FEDC09A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6168B0-E9AD-422E-B0EB-42417D0EB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Barriers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928688"/>
              </p:ext>
            </p:extLst>
          </p:nvPr>
        </p:nvGraphicFramePr>
        <p:xfrm>
          <a:off x="838200" y="2022475"/>
          <a:ext cx="105156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7006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047C8CCB-F95D-4249-92DD-651249D353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Machine generated alternative text:&#10;140 &#10;130 &#10;120 &#10;110 &#10;100 &#10;70 &#10;0:00 &#10;R TO Load and Solar Output on August 21, 2017 &#10;-5,000 MW decrease in &#10;load during &#10;2:00 &#10;4:00 &#10;6:00 &#10;8:00 &#10;10:00 &#10;12:00 &#10;14:00 &#10;16:00 18:00 &#10;—Load (MW) &#10;—Grid-Connected Solar Output (MW) &#10;20:00 &#10;22:00 &#10;0:00 ">
            <a:extLst>
              <a:ext uri="{FF2B5EF4-FFF2-40B4-BE49-F238E27FC236}">
                <a16:creationId xmlns:a16="http://schemas.microsoft.com/office/drawing/2014/main" xmlns="" id="{02D1F124-34B3-462B-8D15-A24C22048DF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120" y="406400"/>
            <a:ext cx="8402320" cy="6238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6FA328-2152-4F50-866F-C7E89B782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</a:rPr>
              <a:t>An unexpected result from an expected event</a:t>
            </a:r>
            <a:endParaRPr lang="en-US" sz="26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3616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Rectangle 206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xmlns="" id="{823AC064-BC96-4F32-8AE1-B2FD387548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xmlns="" id="{7E7C77BC-7138-40B1-A15B-20F57A494629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xmlns="" id="{DB146403-F3D6-484B-B2ED-97F9565D037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77749"/>
            <a:ext cx="0" cy="3657600"/>
          </a:xfrm>
          <a:prstGeom prst="line">
            <a:avLst/>
          </a:prstGeom>
          <a:ln w="101600" cmpd="dbl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Machine generated alternative text:&#10;Solar eclipse, meet the Nest Thermostat. &#10;ITS AN ECLIPSE! &#10;Get involved. Join the &#10;solar eclipse Rush Hour. &#10;NT ME &#10;NO THANKS &#10;TELL ME MORE ">
            <a:extLst>
              <a:ext uri="{FF2B5EF4-FFF2-40B4-BE49-F238E27FC236}">
                <a16:creationId xmlns:a16="http://schemas.microsoft.com/office/drawing/2014/main" xmlns="" id="{7AA2506C-556A-4919-AA3F-60E3BD62A02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75513" y="307731"/>
            <a:ext cx="4744970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achine generated alternative text:&#10;So, we're encouraging people across the US to help offset this drop in energy &#10;production by pre-cooling their homes before the eclipse. If you don't own a Nest &#10;thermostat, you can manually adjust the temperature by one or two degrees &#10;during the eclipse. If you own a Nest Thermostat that's eligible to participate*, &#10;we've made it easy. Here's what to expect: &#10;• Look for a special message on your eligible Nest Thermostat a couple days &#10;before the eclipse. It's just one press to join in. &#10;• Ifyou join, a few hours before the eclipse hits your area, your Nest &#10;Thermostat may automatically pre-cool your home so that you can save &#10;energy during the eclipse. After the eclipse, your thermostat will go back to &#10;its regular schedule. &#10;• Your Nest Thermostat won't let your home get too warm. You're always in &#10;control and can change the temperature at any time. ">
            <a:extLst>
              <a:ext uri="{FF2B5EF4-FFF2-40B4-BE49-F238E27FC236}">
                <a16:creationId xmlns:a16="http://schemas.microsoft.com/office/drawing/2014/main" xmlns="" id="{3A54DC3B-A0EE-4826-87D1-20D3FF0488A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16043" y="656135"/>
            <a:ext cx="5455917" cy="330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DCCA13-1685-42B5-945F-EBAA0EA53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</a:rPr>
              <a:t>Customer behavior may drive changes</a:t>
            </a:r>
          </a:p>
        </p:txBody>
      </p:sp>
    </p:spTree>
    <p:extLst>
      <p:ext uri="{BB962C8B-B14F-4D97-AF65-F5344CB8AC3E}">
        <p14:creationId xmlns:p14="http://schemas.microsoft.com/office/powerpoint/2010/main" val="592977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effectLst/>
        </p:spPr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A8AA5BC-4F7A-4226-8F99-6D824B226A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E5445C6-DD42-4979-86FF-03730E8C6DB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45000665-DFC7-417E-8FD7-516A0F15C97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B06BB5-5557-40B1-909E-7393FAA4B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dirty="0"/>
              <a:t>Next Steps</a:t>
            </a:r>
            <a: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8321767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11755</TotalTime>
  <Words>233</Words>
  <Application>Microsoft Macintosh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The Future of Dynamic Pricing, Responsive Demand, and Demand Response </vt:lpstr>
      <vt:lpstr>PJM’s DR Whitepaper</vt:lpstr>
      <vt:lpstr>PowerPoint Presentation</vt:lpstr>
      <vt:lpstr>Barriers</vt:lpstr>
      <vt:lpstr>An unexpected result from an expected event</vt:lpstr>
      <vt:lpstr>Customer behavior may drive changes</vt:lpstr>
      <vt:lpstr>Next Steps? 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Dynamic Pricing, Responsive Demand, and Demand Response</dc:title>
  <dc:creator>gregorypoulos11@gmail.com</dc:creator>
  <cp:lastModifiedBy>Susan Rivo</cp:lastModifiedBy>
  <cp:revision>18</cp:revision>
  <cp:lastPrinted>2017-09-25T17:33:26Z</cp:lastPrinted>
  <dcterms:created xsi:type="dcterms:W3CDTF">2017-09-14T23:46:22Z</dcterms:created>
  <dcterms:modified xsi:type="dcterms:W3CDTF">2017-09-25T17:34:11Z</dcterms:modified>
</cp:coreProperties>
</file>